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40" autoAdjust="0"/>
  </p:normalViewPr>
  <p:slideViewPr>
    <p:cSldViewPr>
      <p:cViewPr varScale="1">
        <p:scale>
          <a:sx n="74" d="100"/>
          <a:sy n="74" d="100"/>
        </p:scale>
        <p:origin x="-4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8DACF-1D9B-47F3-89C2-AD9A0682C138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669B7-7C62-47F6-8B19-2C11BC62E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669B7-7C62-47F6-8B19-2C11BC62E33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669B7-7C62-47F6-8B19-2C11BC62E33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669B7-7C62-47F6-8B19-2C11BC62E33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669B7-7C62-47F6-8B19-2C11BC62E33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669B7-7C62-47F6-8B19-2C11BC62E33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669B7-7C62-47F6-8B19-2C11BC62E33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669B7-7C62-47F6-8B19-2C11BC62E33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669B7-7C62-47F6-8B19-2C11BC62E33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669B7-7C62-47F6-8B19-2C11BC62E33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669B7-7C62-47F6-8B19-2C11BC62E33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669B7-7C62-47F6-8B19-2C11BC62E33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669B7-7C62-47F6-8B19-2C11BC62E33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669B7-7C62-47F6-8B19-2C11BC62E33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669B7-7C62-47F6-8B19-2C11BC62E33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669B7-7C62-47F6-8B19-2C11BC62E33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669B7-7C62-47F6-8B19-2C11BC62E33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669B7-7C62-47F6-8B19-2C11BC62E33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669B7-7C62-47F6-8B19-2C11BC62E33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669B7-7C62-47F6-8B19-2C11BC62E33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669B7-7C62-47F6-8B19-2C11BC62E33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669B7-7C62-47F6-8B19-2C11BC62E33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669B7-7C62-47F6-8B19-2C11BC62E33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669B7-7C62-47F6-8B19-2C11BC62E33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669B7-7C62-47F6-8B19-2C11BC62E33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C810-14C5-4D1A-999D-89487BF77F72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4E07-EF45-457F-AF44-64AE591C0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C810-14C5-4D1A-999D-89487BF77F72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4E07-EF45-457F-AF44-64AE591C0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C810-14C5-4D1A-999D-89487BF77F72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4E07-EF45-457F-AF44-64AE591C0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C810-14C5-4D1A-999D-89487BF77F72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4E07-EF45-457F-AF44-64AE591C0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C810-14C5-4D1A-999D-89487BF77F72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4E07-EF45-457F-AF44-64AE591C0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C810-14C5-4D1A-999D-89487BF77F72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4E07-EF45-457F-AF44-64AE591C0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C810-14C5-4D1A-999D-89487BF77F72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4E07-EF45-457F-AF44-64AE591C0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C810-14C5-4D1A-999D-89487BF77F72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4E07-EF45-457F-AF44-64AE591C0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C810-14C5-4D1A-999D-89487BF77F72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4E07-EF45-457F-AF44-64AE591C0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C810-14C5-4D1A-999D-89487BF77F72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4E07-EF45-457F-AF44-64AE591C0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C810-14C5-4D1A-999D-89487BF77F72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4E07-EF45-457F-AF44-64AE591C0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EC810-14C5-4D1A-999D-89487BF77F72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C4E07-EF45-457F-AF44-64AE591C0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genglishzone.weebly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Welcome to the presentation “Phonics Short ‘a’ Vowel Sounds!</a:t>
            </a:r>
          </a:p>
          <a:p>
            <a:pPr algn="ctr"/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To view this as a slide show , on the 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View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tab, in the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Presentation Views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group, click 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Slide Show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.</a:t>
            </a: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26278" y="228600"/>
            <a:ext cx="19405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>
                <a:solidFill>
                  <a:sysClr val="windowText" lastClr="000000"/>
                </a:solidFill>
                <a:latin typeface="Cambria" pitchFamily="18" charset="0"/>
              </a:rPr>
              <a:t>© WAG. All rights reserved</a:t>
            </a: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153400" y="6096000"/>
            <a:ext cx="533400" cy="533400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676400" y="1676400"/>
            <a:ext cx="58674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Phonics Short ‘a’ Vowel Sounds</a:t>
            </a:r>
            <a:endParaRPr lang="en-US" sz="2800" b="1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153400" y="6096000"/>
            <a:ext cx="533400" cy="533400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2438400"/>
            <a:ext cx="2195512" cy="1924050"/>
          </a:xfrm>
          <a:prstGeom prst="round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4480809" y="3394023"/>
            <a:ext cx="1905000" cy="7620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Comic Sans MS" pitchFamily="66" charset="0"/>
              </a:rPr>
              <a:t>wag</a:t>
            </a:r>
            <a:endParaRPr lang="en-US" sz="6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0" y="228600"/>
            <a:ext cx="19405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>
                <a:solidFill>
                  <a:sysClr val="windowText" lastClr="000000"/>
                </a:solidFill>
                <a:latin typeface="Cambria" pitchFamily="18" charset="0"/>
              </a:rPr>
              <a:t>© WAG.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447800" y="2362200"/>
            <a:ext cx="6096000" cy="1524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Comic Sans MS" pitchFamily="66" charset="0"/>
              </a:rPr>
              <a:t>“am” Words</a:t>
            </a:r>
            <a:endParaRPr lang="en-US" sz="7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153400" y="6096000"/>
            <a:ext cx="533400" cy="533400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278" y="228600"/>
            <a:ext cx="19405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>
                <a:solidFill>
                  <a:sysClr val="windowText" lastClr="000000"/>
                </a:solidFill>
                <a:latin typeface="Cambria" pitchFamily="18" charset="0"/>
              </a:rPr>
              <a:t>© WAG.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153400" y="6096000"/>
            <a:ext cx="533400" cy="533400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685800"/>
            <a:ext cx="3490912" cy="2138363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5638800" y="1295400"/>
            <a:ext cx="1905000" cy="7620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Comic Sans MS" pitchFamily="66" charset="0"/>
              </a:rPr>
              <a:t>ham</a:t>
            </a:r>
            <a:endParaRPr lang="en-US" sz="6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3810000"/>
            <a:ext cx="17430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ounded Rectangle 11"/>
          <p:cNvSpPr/>
          <p:nvPr/>
        </p:nvSpPr>
        <p:spPr>
          <a:xfrm>
            <a:off x="4724400" y="4419600"/>
            <a:ext cx="1905000" cy="7620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Comic Sans MS" pitchFamily="66" charset="0"/>
              </a:rPr>
              <a:t>jam</a:t>
            </a:r>
            <a:endParaRPr lang="en-US" sz="6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02478" y="228600"/>
            <a:ext cx="19405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>
                <a:solidFill>
                  <a:sysClr val="windowText" lastClr="000000"/>
                </a:solidFill>
                <a:latin typeface="Cambria" pitchFamily="18" charset="0"/>
              </a:rPr>
              <a:t>© WAG.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1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1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609600"/>
            <a:ext cx="2667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4572000" y="2286000"/>
            <a:ext cx="1905000" cy="7620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Comic Sans MS" pitchFamily="66" charset="0"/>
              </a:rPr>
              <a:t>pam</a:t>
            </a:r>
            <a:endParaRPr lang="en-US" sz="6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153400" y="6096000"/>
            <a:ext cx="533400" cy="533400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02478" y="228600"/>
            <a:ext cx="19405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>
                <a:solidFill>
                  <a:sysClr val="windowText" lastClr="000000"/>
                </a:solidFill>
                <a:latin typeface="Cambria" pitchFamily="18" charset="0"/>
              </a:rPr>
              <a:t>© WAG.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447800" y="2362200"/>
            <a:ext cx="6096000" cy="1524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Comic Sans MS" pitchFamily="66" charset="0"/>
              </a:rPr>
              <a:t>“an” Words</a:t>
            </a:r>
            <a:endParaRPr lang="en-US" sz="7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153400" y="6096000"/>
            <a:ext cx="533400" cy="533400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02478" y="228600"/>
            <a:ext cx="19405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>
                <a:solidFill>
                  <a:sysClr val="windowText" lastClr="000000"/>
                </a:solidFill>
                <a:latin typeface="Cambria" pitchFamily="18" charset="0"/>
              </a:rPr>
              <a:t>© WAG.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609600"/>
            <a:ext cx="2133600" cy="2286000"/>
          </a:xfrm>
          <a:prstGeom prst="round2Same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267200" y="1143000"/>
            <a:ext cx="1905000" cy="7620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Comic Sans MS" pitchFamily="66" charset="0"/>
              </a:rPr>
              <a:t>can</a:t>
            </a:r>
            <a:endParaRPr lang="en-US" sz="6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3048000"/>
            <a:ext cx="2638425" cy="2981325"/>
          </a:xfrm>
          <a:prstGeom prst="round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2819400" y="4191000"/>
            <a:ext cx="1905000" cy="7620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Comic Sans MS" pitchFamily="66" charset="0"/>
              </a:rPr>
              <a:t>man</a:t>
            </a:r>
            <a:endParaRPr lang="en-US" sz="6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153400" y="6096000"/>
            <a:ext cx="533400" cy="533400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26278" y="304800"/>
            <a:ext cx="19405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>
                <a:solidFill>
                  <a:sysClr val="windowText" lastClr="000000"/>
                </a:solidFill>
                <a:latin typeface="Cambria" pitchFamily="18" charset="0"/>
              </a:rPr>
              <a:t>© WAG.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1"/>
                            </p:stCondLst>
                            <p:childTnLst>
                              <p:par>
                                <p:cTn id="1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1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57200"/>
            <a:ext cx="4605337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4800600" y="2819400"/>
            <a:ext cx="1905000" cy="7620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Comic Sans MS" pitchFamily="66" charset="0"/>
              </a:rPr>
              <a:t>pan</a:t>
            </a:r>
            <a:endParaRPr lang="en-US" sz="6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3276600"/>
            <a:ext cx="1905000" cy="2819400"/>
          </a:xfrm>
          <a:prstGeom prst="round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3810000" y="4191000"/>
            <a:ext cx="1905000" cy="7620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Comic Sans MS" pitchFamily="66" charset="0"/>
              </a:rPr>
              <a:t>ran</a:t>
            </a:r>
            <a:endParaRPr lang="en-US" sz="6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153400" y="6096000"/>
            <a:ext cx="533400" cy="533400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26278" y="228600"/>
            <a:ext cx="19405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>
                <a:solidFill>
                  <a:sysClr val="windowText" lastClr="000000"/>
                </a:solidFill>
                <a:latin typeface="Cambria" pitchFamily="18" charset="0"/>
              </a:rPr>
              <a:t>© WAG.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1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1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black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838200"/>
            <a:ext cx="1981200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2819400" y="1371600"/>
            <a:ext cx="1905000" cy="7620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Comic Sans MS" pitchFamily="66" charset="0"/>
              </a:rPr>
              <a:t>fan</a:t>
            </a:r>
            <a:endParaRPr lang="en-US" sz="6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Picture 4" descr="ra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352800"/>
            <a:ext cx="20574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4800600" y="4343400"/>
            <a:ext cx="1905000" cy="7620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Comic Sans MS" pitchFamily="66" charset="0"/>
              </a:rPr>
              <a:t>tan</a:t>
            </a:r>
            <a:endParaRPr lang="en-US" sz="6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153400" y="6096000"/>
            <a:ext cx="533400" cy="533400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02478" y="228600"/>
            <a:ext cx="19405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>
                <a:solidFill>
                  <a:sysClr val="windowText" lastClr="000000"/>
                </a:solidFill>
                <a:latin typeface="Cambria" pitchFamily="18" charset="0"/>
              </a:rPr>
              <a:t>© WAG.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1"/>
                            </p:stCondLst>
                            <p:childTnLst>
                              <p:par>
                                <p:cTn id="1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1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447800" y="2362200"/>
            <a:ext cx="6096000" cy="1524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Comic Sans MS" pitchFamily="66" charset="0"/>
              </a:rPr>
              <a:t>“ap” Words</a:t>
            </a:r>
            <a:endParaRPr lang="en-US" sz="7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153400" y="6096000"/>
            <a:ext cx="533400" cy="533400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02478" y="228600"/>
            <a:ext cx="19405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>
                <a:solidFill>
                  <a:sysClr val="windowText" lastClr="000000"/>
                </a:solidFill>
                <a:latin typeface="Cambria" pitchFamily="18" charset="0"/>
              </a:rPr>
              <a:t>© WAG.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3657600"/>
            <a:ext cx="3276601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4495800" y="1295400"/>
            <a:ext cx="1905000" cy="7620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Comic Sans MS" pitchFamily="66" charset="0"/>
              </a:rPr>
              <a:t>cap</a:t>
            </a:r>
            <a:endParaRPr lang="en-US" sz="6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153400" y="6096000"/>
            <a:ext cx="533400" cy="533400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1219200"/>
            <a:ext cx="23907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1447800" y="4572000"/>
            <a:ext cx="1905000" cy="7620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Comic Sans MS" pitchFamily="66" charset="0"/>
              </a:rPr>
              <a:t>nap</a:t>
            </a:r>
            <a:endParaRPr lang="en-US" sz="6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278" y="228600"/>
            <a:ext cx="19405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>
                <a:solidFill>
                  <a:sysClr val="windowText" lastClr="000000"/>
                </a:solidFill>
                <a:latin typeface="Cambria" pitchFamily="18" charset="0"/>
              </a:rPr>
              <a:t>© WAG.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1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1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447800" y="2362200"/>
            <a:ext cx="6096000" cy="1524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Comic Sans MS" pitchFamily="66" charset="0"/>
              </a:rPr>
              <a:t>“ab” Words</a:t>
            </a:r>
            <a:endParaRPr lang="en-US" sz="7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153400" y="6096000"/>
            <a:ext cx="533400" cy="533400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278" y="228600"/>
            <a:ext cx="19405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>
                <a:solidFill>
                  <a:sysClr val="windowText" lastClr="000000"/>
                </a:solidFill>
                <a:latin typeface="Cambria" pitchFamily="18" charset="0"/>
              </a:rPr>
              <a:t>© WAG. All rights reserved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8153400" y="6096000"/>
            <a:ext cx="533400" cy="533400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47800" y="2362200"/>
            <a:ext cx="6096000" cy="1524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Comic Sans MS" pitchFamily="66" charset="0"/>
              </a:rPr>
              <a:t>“at” Words</a:t>
            </a:r>
            <a:endParaRPr lang="en-US" sz="7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02478" y="228600"/>
            <a:ext cx="19405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>
                <a:solidFill>
                  <a:sysClr val="windowText" lastClr="000000"/>
                </a:solidFill>
                <a:latin typeface="Cambria" pitchFamily="18" charset="0"/>
              </a:rPr>
              <a:t>© WAG.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ricket ba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06641">
            <a:off x="4011481" y="963576"/>
            <a:ext cx="781510" cy="241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5715000" y="1295400"/>
            <a:ext cx="1905000" cy="7620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Comic Sans MS" pitchFamily="66" charset="0"/>
              </a:rPr>
              <a:t>bat</a:t>
            </a:r>
            <a:endParaRPr lang="en-US" sz="6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" name="Picture 5" descr="kitte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657600"/>
            <a:ext cx="18288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3810000" y="4114800"/>
            <a:ext cx="1905000" cy="7620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Comic Sans MS" pitchFamily="66" charset="0"/>
              </a:rPr>
              <a:t>cat</a:t>
            </a:r>
            <a:endParaRPr lang="en-US" sz="6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153400" y="6096000"/>
            <a:ext cx="533400" cy="533400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02478" y="228600"/>
            <a:ext cx="19405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>
                <a:solidFill>
                  <a:sysClr val="windowText" lastClr="000000"/>
                </a:solidFill>
                <a:latin typeface="Cambria" pitchFamily="18" charset="0"/>
              </a:rPr>
              <a:t>© WAG.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1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1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2164967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533400"/>
            <a:ext cx="2209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black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65760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4114800" y="1066800"/>
            <a:ext cx="1905000" cy="7620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Comic Sans MS" pitchFamily="66" charset="0"/>
              </a:rPr>
              <a:t>mat</a:t>
            </a:r>
            <a:endParaRPr lang="en-US" sz="6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05000" y="4267200"/>
            <a:ext cx="1905000" cy="7620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Comic Sans MS" pitchFamily="66" charset="0"/>
              </a:rPr>
              <a:t>hat</a:t>
            </a:r>
            <a:endParaRPr lang="en-US" sz="6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153400" y="6096000"/>
            <a:ext cx="533400" cy="533400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02478" y="228600"/>
            <a:ext cx="19405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>
                <a:solidFill>
                  <a:sysClr val="windowText" lastClr="000000"/>
                </a:solidFill>
                <a:latin typeface="Cambria" pitchFamily="18" charset="0"/>
              </a:rPr>
              <a:t>© WAG.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1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1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ra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438400"/>
            <a:ext cx="2667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4495800" y="3810000"/>
            <a:ext cx="1905000" cy="7620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Comic Sans MS" pitchFamily="66" charset="0"/>
              </a:rPr>
              <a:t>rat</a:t>
            </a:r>
            <a:endParaRPr lang="en-US" sz="6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153400" y="6096000"/>
            <a:ext cx="533400" cy="533400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02478" y="228600"/>
            <a:ext cx="19405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>
                <a:solidFill>
                  <a:sysClr val="windowText" lastClr="000000"/>
                </a:solidFill>
                <a:latin typeface="Cambria" pitchFamily="18" charset="0"/>
              </a:rPr>
              <a:t>© WAG.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 dirty="0" smtClean="0">
              <a:solidFill>
                <a:sysClr val="windowText" lastClr="000000"/>
              </a:solidFill>
              <a:latin typeface="Cambria" pitchFamily="18" charset="0"/>
            </a:endParaRPr>
          </a:p>
          <a:p>
            <a:pPr algn="r"/>
            <a:endParaRPr lang="en-US" sz="1200" dirty="0" smtClean="0">
              <a:solidFill>
                <a:sysClr val="windowText" lastClr="000000"/>
              </a:solidFill>
              <a:latin typeface="Cambria" pitchFamily="18" charset="0"/>
            </a:endParaRPr>
          </a:p>
          <a:p>
            <a:pPr algn="r"/>
            <a:endParaRPr lang="en-US" sz="1200" dirty="0" smtClean="0">
              <a:solidFill>
                <a:sysClr val="windowText" lastClr="000000"/>
              </a:solidFill>
              <a:latin typeface="Cambria" pitchFamily="18" charset="0"/>
            </a:endParaRPr>
          </a:p>
          <a:p>
            <a:pPr algn="r"/>
            <a:endParaRPr lang="en-US" sz="1200" dirty="0" smtClean="0">
              <a:solidFill>
                <a:sysClr val="windowText" lastClr="000000"/>
              </a:solidFill>
              <a:latin typeface="Cambria" pitchFamily="18" charset="0"/>
            </a:endParaRPr>
          </a:p>
          <a:p>
            <a:pPr algn="r"/>
            <a:endParaRPr lang="en-US" sz="1200" dirty="0" smtClean="0">
              <a:solidFill>
                <a:sysClr val="windowText" lastClr="000000"/>
              </a:solidFill>
              <a:latin typeface="Cambria" pitchFamily="18" charset="0"/>
            </a:endParaRPr>
          </a:p>
          <a:p>
            <a:pPr algn="r"/>
            <a:endParaRPr lang="en-US" sz="1200" dirty="0" smtClean="0">
              <a:solidFill>
                <a:sysClr val="windowText" lastClr="000000"/>
              </a:solidFill>
              <a:latin typeface="Cambria" pitchFamily="18" charset="0"/>
            </a:endParaRPr>
          </a:p>
          <a:p>
            <a:pPr algn="r"/>
            <a:endParaRPr lang="en-US" sz="1200" dirty="0" smtClean="0">
              <a:solidFill>
                <a:sysClr val="windowText" lastClr="000000"/>
              </a:solidFill>
              <a:latin typeface="Cambria" pitchFamily="18" charset="0"/>
            </a:endParaRPr>
          </a:p>
          <a:p>
            <a:pPr algn="r"/>
            <a:endParaRPr lang="en-US" sz="1200" dirty="0" smtClean="0">
              <a:solidFill>
                <a:sysClr val="windowText" lastClr="000000"/>
              </a:solidFill>
              <a:latin typeface="Cambria" pitchFamily="18" charset="0"/>
            </a:endParaRPr>
          </a:p>
          <a:p>
            <a:pPr algn="r"/>
            <a:endParaRPr lang="en-US" sz="1200" dirty="0" smtClean="0">
              <a:solidFill>
                <a:sysClr val="windowText" lastClr="000000"/>
              </a:solidFill>
              <a:latin typeface="Cambria" pitchFamily="18" charset="0"/>
            </a:endParaRPr>
          </a:p>
          <a:p>
            <a:pPr algn="r"/>
            <a:endParaRPr lang="en-US" sz="1200" dirty="0" smtClean="0">
              <a:solidFill>
                <a:sysClr val="windowText" lastClr="000000"/>
              </a:solidFill>
              <a:latin typeface="Cambria" pitchFamily="18" charset="0"/>
            </a:endParaRPr>
          </a:p>
          <a:p>
            <a:pPr algn="r"/>
            <a:endParaRPr lang="en-US" sz="1200" dirty="0" smtClean="0">
              <a:solidFill>
                <a:sysClr val="windowText" lastClr="000000"/>
              </a:solidFill>
              <a:latin typeface="Cambria" pitchFamily="18" charset="0"/>
            </a:endParaRPr>
          </a:p>
          <a:p>
            <a:pPr algn="r"/>
            <a:endParaRPr lang="en-US" sz="1200" smtClean="0">
              <a:solidFill>
                <a:sysClr val="windowText" lastClr="000000"/>
              </a:solidFill>
              <a:latin typeface="Cambria" pitchFamily="18" charset="0"/>
            </a:endParaRPr>
          </a:p>
          <a:p>
            <a:pPr algn="r"/>
            <a:r>
              <a:rPr lang="en-US" sz="1200" smtClean="0">
                <a:solidFill>
                  <a:sysClr val="windowText" lastClr="000000"/>
                </a:solidFill>
                <a:latin typeface="Cambria" pitchFamily="18" charset="0"/>
              </a:rPr>
              <a:t>© </a:t>
            </a:r>
            <a:r>
              <a:rPr lang="en-US" sz="1200" dirty="0" smtClean="0">
                <a:solidFill>
                  <a:sysClr val="windowText" lastClr="000000"/>
                </a:solidFill>
                <a:latin typeface="Cambria" pitchFamily="18" charset="0"/>
              </a:rPr>
              <a:t>WAG. All rights reserved</a:t>
            </a:r>
          </a:p>
          <a:p>
            <a:pPr algn="r"/>
            <a:endParaRPr lang="en-US" sz="1200" dirty="0" smtClean="0">
              <a:solidFill>
                <a:sysClr val="windowText" lastClr="000000"/>
              </a:solidFill>
              <a:latin typeface="Cambria" pitchFamily="18" charset="0"/>
            </a:endParaRPr>
          </a:p>
          <a:p>
            <a:pPr algn="r"/>
            <a:endParaRPr lang="en-US" sz="1200" dirty="0" smtClean="0">
              <a:solidFill>
                <a:sysClr val="windowText" lastClr="000000"/>
              </a:solidFill>
              <a:latin typeface="Cambria" pitchFamily="18" charset="0"/>
            </a:endParaRPr>
          </a:p>
          <a:p>
            <a:pPr algn="r"/>
            <a:endParaRPr lang="en-US" sz="1200" dirty="0" smtClean="0">
              <a:solidFill>
                <a:sysClr val="windowText" lastClr="000000"/>
              </a:solidFill>
              <a:latin typeface="Cambria" pitchFamily="18" charset="0"/>
            </a:endParaRPr>
          </a:p>
          <a:p>
            <a:pPr algn="r"/>
            <a:endParaRPr lang="en-US" sz="1200" dirty="0" smtClean="0">
              <a:solidFill>
                <a:sysClr val="windowText" lastClr="000000"/>
              </a:solidFill>
              <a:latin typeface="Cambria" pitchFamily="18" charset="0"/>
            </a:endParaRPr>
          </a:p>
          <a:p>
            <a:pPr algn="r"/>
            <a:endParaRPr lang="en-US" sz="1200" dirty="0" smtClean="0">
              <a:solidFill>
                <a:sysClr val="windowText" lastClr="000000"/>
              </a:solidFill>
              <a:latin typeface="Cambria" pitchFamily="18" charset="0"/>
            </a:endParaRPr>
          </a:p>
          <a:p>
            <a:pPr algn="r"/>
            <a:endParaRPr lang="en-US" sz="1200" dirty="0" smtClean="0">
              <a:solidFill>
                <a:sysClr val="windowText" lastClr="000000"/>
              </a:solidFill>
              <a:latin typeface="Cambria" pitchFamily="18" charset="0"/>
            </a:endParaRPr>
          </a:p>
          <a:p>
            <a:pPr algn="r"/>
            <a:endParaRPr lang="en-US" sz="1200" dirty="0" smtClean="0">
              <a:solidFill>
                <a:sysClr val="windowText" lastClr="000000"/>
              </a:solidFill>
              <a:latin typeface="Cambria" pitchFamily="18" charset="0"/>
            </a:endParaRPr>
          </a:p>
          <a:p>
            <a:pPr algn="r"/>
            <a:endParaRPr lang="en-US" sz="1200" dirty="0" smtClean="0">
              <a:solidFill>
                <a:sysClr val="windowText" lastClr="000000"/>
              </a:solidFill>
              <a:latin typeface="Cambria" pitchFamily="18" charset="0"/>
            </a:endParaRPr>
          </a:p>
          <a:p>
            <a:pPr algn="ctr"/>
            <a:endParaRPr lang="en-US" sz="2400" dirty="0" smtClean="0">
              <a:solidFill>
                <a:sysClr val="windowText" lastClr="000000"/>
              </a:solidFill>
              <a:latin typeface="Cambria" pitchFamily="18" charset="0"/>
            </a:endParaRPr>
          </a:p>
          <a:p>
            <a:pPr algn="ctr"/>
            <a:r>
              <a:rPr lang="en-US" sz="2400" dirty="0" smtClean="0">
                <a:solidFill>
                  <a:sysClr val="windowText" lastClr="000000"/>
                </a:solidFill>
                <a:latin typeface="Cambria" pitchFamily="18" charset="0"/>
              </a:rPr>
              <a:t>Thank you for downloading and viewing WAG’s </a:t>
            </a:r>
            <a:r>
              <a:rPr lang="en-US" sz="2400" u="sng" dirty="0" smtClean="0">
                <a:solidFill>
                  <a:sysClr val="windowText" lastClr="000000"/>
                </a:solidFill>
                <a:latin typeface="Cambria" pitchFamily="18" charset="0"/>
              </a:rPr>
              <a:t>“Phonics Short ‘a’ vowel sounds” </a:t>
            </a:r>
            <a:r>
              <a:rPr lang="en-US" sz="2400" dirty="0" smtClean="0">
                <a:solidFill>
                  <a:sysClr val="windowText" lastClr="000000"/>
                </a:solidFill>
                <a:latin typeface="Cambria" pitchFamily="18" charset="0"/>
              </a:rPr>
              <a:t>presentation from </a:t>
            </a:r>
          </a:p>
          <a:p>
            <a:pPr algn="ctr"/>
            <a:r>
              <a:rPr lang="en-US" sz="2400" dirty="0" smtClean="0">
                <a:solidFill>
                  <a:sysClr val="windowText" lastClr="000000"/>
                </a:solidFill>
                <a:latin typeface="Cambria" pitchFamily="18" charset="0"/>
                <a:hlinkClick r:id="rId3"/>
              </a:rPr>
              <a:t>www.wagenglishzone.weebly.com</a:t>
            </a:r>
            <a:endParaRPr lang="en-US" sz="2400" dirty="0" smtClean="0">
              <a:solidFill>
                <a:sysClr val="windowText" lastClr="000000"/>
              </a:solidFill>
              <a:latin typeface="Cambria" pitchFamily="18" charset="0"/>
            </a:endParaRPr>
          </a:p>
          <a:p>
            <a:pPr algn="ctr"/>
            <a:endParaRPr lang="en-US" sz="2400" dirty="0" smtClean="0">
              <a:solidFill>
                <a:sysClr val="windowText" lastClr="000000"/>
              </a:solidFill>
              <a:latin typeface="Cambria" pitchFamily="18" charset="0"/>
            </a:endParaRPr>
          </a:p>
          <a:p>
            <a:pPr algn="ctr"/>
            <a:endParaRPr lang="en-US" sz="2400" dirty="0" smtClean="0">
              <a:solidFill>
                <a:sysClr val="windowText" lastClr="000000"/>
              </a:solidFill>
              <a:latin typeface="Cambria" pitchFamily="18" charset="0"/>
            </a:endParaRPr>
          </a:p>
          <a:p>
            <a:pPr algn="ctr"/>
            <a:r>
              <a:rPr lang="en-US" sz="2400" dirty="0" smtClean="0">
                <a:solidFill>
                  <a:sysClr val="windowText" lastClr="000000"/>
                </a:solidFill>
                <a:latin typeface="Cambria" pitchFamily="18" charset="0"/>
              </a:rPr>
              <a:t>Please visit this site again. </a:t>
            </a:r>
          </a:p>
          <a:p>
            <a:pPr algn="r"/>
            <a:endParaRPr lang="en-US" sz="1200" dirty="0" smtClean="0">
              <a:solidFill>
                <a:sysClr val="windowText" lastClr="000000"/>
              </a:solidFill>
              <a:latin typeface="Cambria" pitchFamily="18" charset="0"/>
            </a:endParaRPr>
          </a:p>
          <a:p>
            <a:pPr algn="ctr"/>
            <a:endParaRPr lang="en-US" sz="2400" dirty="0" smtClean="0">
              <a:solidFill>
                <a:sysClr val="windowText" lastClr="000000"/>
              </a:solidFill>
              <a:latin typeface="Cambria" pitchFamily="18" charset="0"/>
            </a:endParaRPr>
          </a:p>
          <a:p>
            <a:pPr algn="ctr"/>
            <a:endParaRPr lang="en-US" sz="2400" dirty="0" smtClean="0">
              <a:solidFill>
                <a:sysClr val="windowText" lastClr="000000"/>
              </a:solidFill>
              <a:latin typeface="Cambria" pitchFamily="18" charset="0"/>
            </a:endParaRPr>
          </a:p>
          <a:p>
            <a:pPr algn="ctr"/>
            <a:endParaRPr lang="en-US" sz="2400" dirty="0" smtClean="0">
              <a:solidFill>
                <a:sysClr val="windowText" lastClr="000000"/>
              </a:solidFill>
              <a:latin typeface="Cambria" pitchFamily="18" charset="0"/>
            </a:endParaRPr>
          </a:p>
          <a:p>
            <a:pPr algn="ctr"/>
            <a:endParaRPr lang="en-US" sz="2400" dirty="0" smtClean="0">
              <a:solidFill>
                <a:sysClr val="windowText" lastClr="000000"/>
              </a:solidFill>
              <a:latin typeface="Cambria" pitchFamily="18" charset="0"/>
            </a:endParaRPr>
          </a:p>
          <a:p>
            <a:pPr algn="ctr"/>
            <a:endParaRPr lang="en-US" sz="2400" dirty="0" smtClean="0">
              <a:solidFill>
                <a:sysClr val="windowText" lastClr="000000"/>
              </a:solidFill>
              <a:latin typeface="Cambria" pitchFamily="18" charset="0"/>
            </a:endParaRPr>
          </a:p>
          <a:p>
            <a:pPr algn="ctr"/>
            <a:endParaRPr lang="en-US" sz="2400" dirty="0" smtClean="0">
              <a:solidFill>
                <a:sysClr val="windowText" lastClr="000000"/>
              </a:solidFill>
              <a:latin typeface="Cambria" pitchFamily="18" charset="0"/>
            </a:endParaRPr>
          </a:p>
          <a:p>
            <a:pPr algn="ctr"/>
            <a:endParaRPr lang="en-US" sz="2400" dirty="0" smtClean="0">
              <a:solidFill>
                <a:sysClr val="windowText" lastClr="000000"/>
              </a:solidFill>
              <a:latin typeface="Cambria" pitchFamily="18" charset="0"/>
            </a:endParaRPr>
          </a:p>
          <a:p>
            <a:pPr algn="ctr"/>
            <a:endParaRPr lang="en-US" sz="2400" dirty="0" smtClean="0">
              <a:solidFill>
                <a:sysClr val="windowText" lastClr="000000"/>
              </a:solidFill>
              <a:latin typeface="Cambria" pitchFamily="18" charset="0"/>
            </a:endParaRPr>
          </a:p>
          <a:p>
            <a:pPr algn="ctr"/>
            <a:endParaRPr lang="en-US" sz="2400" dirty="0" smtClean="0">
              <a:solidFill>
                <a:sysClr val="windowText" lastClr="000000"/>
              </a:solidFill>
              <a:latin typeface="Cambria" pitchFamily="18" charset="0"/>
            </a:endParaRPr>
          </a:p>
          <a:p>
            <a:pPr algn="ctr"/>
            <a:endParaRPr lang="en-US" sz="2400" dirty="0" smtClean="0">
              <a:solidFill>
                <a:sysClr val="windowText" lastClr="000000"/>
              </a:solidFill>
              <a:latin typeface="Cambria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533400" y="5943600"/>
            <a:ext cx="533400" cy="53340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43000" y="6172200"/>
            <a:ext cx="1905000" cy="2286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ysClr val="windowText" lastClr="000000"/>
                </a:solidFill>
              </a:rPr>
              <a:t>Go back to the first slide</a:t>
            </a:r>
            <a:endParaRPr lang="en-US" sz="1100" dirty="0">
              <a:solidFill>
                <a:sysClr val="windowText" lastClr="000000"/>
              </a:solidFill>
            </a:endParaRPr>
          </a:p>
        </p:txBody>
      </p:sp>
      <p:sp>
        <p:nvSpPr>
          <p:cNvPr id="7" name="Action Button: End 6">
            <a:hlinkClick r:id="" action="ppaction://hlinkshowjump?jump=endshow" highlightClick="1"/>
          </p:cNvPr>
          <p:cNvSpPr/>
          <p:nvPr/>
        </p:nvSpPr>
        <p:spPr>
          <a:xfrm>
            <a:off x="6934200" y="5943600"/>
            <a:ext cx="533400" cy="533400"/>
          </a:xfrm>
          <a:prstGeom prst="actionButtonE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543800" y="6172200"/>
            <a:ext cx="1219200" cy="2286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ysClr val="windowText" lastClr="000000"/>
                </a:solidFill>
              </a:rPr>
              <a:t>End the show</a:t>
            </a:r>
            <a:endParaRPr lang="en-US" sz="11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524000"/>
            <a:ext cx="2581276" cy="1447799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419600" y="1676400"/>
            <a:ext cx="1905000" cy="7620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Comic Sans MS" pitchFamily="66" charset="0"/>
              </a:rPr>
              <a:t>cab</a:t>
            </a:r>
            <a:endParaRPr lang="en-US" sz="6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3505200"/>
            <a:ext cx="2209800" cy="2890838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4800600" y="4343400"/>
            <a:ext cx="1905000" cy="7620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Comic Sans MS" pitchFamily="66" charset="0"/>
              </a:rPr>
              <a:t>lab</a:t>
            </a:r>
            <a:endParaRPr lang="en-US" sz="6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153400" y="6096000"/>
            <a:ext cx="533400" cy="533400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26278" y="228600"/>
            <a:ext cx="19405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>
                <a:solidFill>
                  <a:sysClr val="windowText" lastClr="000000"/>
                </a:solidFill>
                <a:latin typeface="Cambria" pitchFamily="18" charset="0"/>
              </a:rPr>
              <a:t>© WAG.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1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1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838201"/>
            <a:ext cx="1371600" cy="25146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3124200" y="1676400"/>
            <a:ext cx="1905000" cy="7620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Comic Sans MS" pitchFamily="66" charset="0"/>
              </a:rPr>
              <a:t>tab</a:t>
            </a:r>
            <a:endParaRPr lang="en-US" sz="6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153400" y="6096000"/>
            <a:ext cx="533400" cy="533400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3886200"/>
            <a:ext cx="3200400" cy="2152650"/>
          </a:xfrm>
          <a:prstGeom prst="ellipse">
            <a:avLst/>
          </a:prstGeom>
          <a:ln w="5715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6629400" y="3886200"/>
            <a:ext cx="1905000" cy="7620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Comic Sans MS" pitchFamily="66" charset="0"/>
              </a:rPr>
              <a:t>jab</a:t>
            </a:r>
            <a:endParaRPr lang="en-US" sz="6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26278" y="228600"/>
            <a:ext cx="19405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>
                <a:solidFill>
                  <a:sysClr val="windowText" lastClr="000000"/>
                </a:solidFill>
                <a:latin typeface="Cambria" pitchFamily="18" charset="0"/>
              </a:rPr>
              <a:t>© WAG.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1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1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447800" y="2362200"/>
            <a:ext cx="6096000" cy="1524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Comic Sans MS" pitchFamily="66" charset="0"/>
              </a:rPr>
              <a:t>“ad” Words</a:t>
            </a:r>
            <a:endParaRPr lang="en-US" sz="7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153400" y="6096000"/>
            <a:ext cx="533400" cy="533400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278" y="228600"/>
            <a:ext cx="19405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>
                <a:solidFill>
                  <a:sysClr val="windowText" lastClr="000000"/>
                </a:solidFill>
                <a:latin typeface="Cambria" pitchFamily="18" charset="0"/>
              </a:rPr>
              <a:t>© WAG.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153400" y="6096000"/>
            <a:ext cx="533400" cy="533400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457200"/>
            <a:ext cx="228600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3124200" y="1219200"/>
            <a:ext cx="1905000" cy="7620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Comic Sans MS" pitchFamily="66" charset="0"/>
              </a:rPr>
              <a:t>bad</a:t>
            </a:r>
            <a:endParaRPr lang="en-US" sz="6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3048000"/>
            <a:ext cx="2476500" cy="2952750"/>
          </a:xfrm>
          <a:prstGeom prst="rect">
            <a:avLst/>
          </a:prstGeom>
          <a:ln w="3175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2743200" y="4038600"/>
            <a:ext cx="1905000" cy="7620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Comic Sans MS" pitchFamily="66" charset="0"/>
              </a:rPr>
              <a:t>dad</a:t>
            </a:r>
            <a:endParaRPr lang="en-US" sz="6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278" y="228600"/>
            <a:ext cx="19405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>
                <a:solidFill>
                  <a:sysClr val="windowText" lastClr="000000"/>
                </a:solidFill>
                <a:latin typeface="Cambria" pitchFamily="18" charset="0"/>
              </a:rPr>
              <a:t>© WAG.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1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1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57200"/>
            <a:ext cx="2566987" cy="2681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3810000" y="1295400"/>
            <a:ext cx="1905000" cy="7620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Comic Sans MS" pitchFamily="66" charset="0"/>
              </a:rPr>
              <a:t>mad</a:t>
            </a:r>
            <a:endParaRPr lang="en-US" sz="6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810000"/>
            <a:ext cx="2414588" cy="2247900"/>
          </a:xfrm>
          <a:prstGeom prst="round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5105400" y="4419600"/>
            <a:ext cx="1905000" cy="7620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Comic Sans MS" pitchFamily="66" charset="0"/>
              </a:rPr>
              <a:t>sad</a:t>
            </a:r>
            <a:endParaRPr lang="en-US" sz="6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153400" y="6096000"/>
            <a:ext cx="533400" cy="533400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26278" y="228600"/>
            <a:ext cx="19405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>
                <a:solidFill>
                  <a:sysClr val="windowText" lastClr="000000"/>
                </a:solidFill>
                <a:latin typeface="Cambria" pitchFamily="18" charset="0"/>
              </a:rPr>
              <a:t>© WAG.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1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1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153400" y="6096000"/>
            <a:ext cx="533400" cy="533400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47800" y="2362200"/>
            <a:ext cx="6096000" cy="1524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Comic Sans MS" pitchFamily="66" charset="0"/>
              </a:rPr>
              <a:t>“ag” Words</a:t>
            </a:r>
            <a:endParaRPr lang="en-US" sz="7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278" y="228600"/>
            <a:ext cx="19405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>
                <a:solidFill>
                  <a:sysClr val="windowText" lastClr="000000"/>
                </a:solidFill>
                <a:latin typeface="Cambria" pitchFamily="18" charset="0"/>
              </a:rPr>
              <a:t>© WAG.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153400" y="6096000"/>
            <a:ext cx="533400" cy="533400"/>
          </a:xfrm>
          <a:prstGeom prst="actionButtonForwardNext">
            <a:avLst/>
          </a:prstGeom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810000" y="1295400"/>
            <a:ext cx="1905000" cy="7620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Comic Sans MS" pitchFamily="66" charset="0"/>
              </a:rPr>
              <a:t>bag</a:t>
            </a:r>
            <a:endParaRPr lang="en-US" sz="6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3124200"/>
            <a:ext cx="2400300" cy="17811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12" name="Rounded Rectangle 11"/>
          <p:cNvSpPr/>
          <p:nvPr/>
        </p:nvSpPr>
        <p:spPr>
          <a:xfrm>
            <a:off x="3581400" y="4038600"/>
            <a:ext cx="1905000" cy="7620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Comic Sans MS" pitchFamily="66" charset="0"/>
              </a:rPr>
              <a:t>tag</a:t>
            </a:r>
            <a:endParaRPr lang="en-US" sz="6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228600"/>
            <a:ext cx="19405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>
                <a:solidFill>
                  <a:sysClr val="windowText" lastClr="000000"/>
                </a:solidFill>
                <a:latin typeface="Cambria" pitchFamily="18" charset="0"/>
              </a:rPr>
              <a:t>© WAG. All rights reserved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914400"/>
            <a:ext cx="1905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1"/>
                            </p:stCondLst>
                            <p:childTnLst>
                              <p:par>
                                <p:cTn id="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1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Microsoft Office PowerPoint</Application>
  <PresentationFormat>On-screen Show (4:3)</PresentationFormat>
  <Paragraphs>127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2012-09-17T08:48:33Z</dcterms:created>
  <dcterms:modified xsi:type="dcterms:W3CDTF">2012-09-17T09:02:06Z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